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6858000" cy="9144000"/>
  <p:defaultText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845B"/>
    <a:srgbClr val="C50014"/>
    <a:srgbClr val="35AB03"/>
    <a:srgbClr val="927250"/>
    <a:srgbClr val="6ABFFE"/>
    <a:srgbClr val="F12938"/>
    <a:srgbClr val="444247"/>
    <a:srgbClr val="265D76"/>
    <a:srgbClr val="417383"/>
    <a:srgbClr val="FFEEB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738" autoAdjust="0"/>
  </p:normalViewPr>
  <p:slideViewPr>
    <p:cSldViewPr snapToGrid="0" snapToObjects="1">
      <p:cViewPr>
        <p:scale>
          <a:sx n="41" d="100"/>
          <a:sy n="41" d="100"/>
        </p:scale>
        <p:origin x="-368" y="-88"/>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Cheryl\Documents\Peer%20Institution%20Data-Charts.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Pell Grant Percentages</a:t>
            </a:r>
          </a:p>
        </c:rich>
      </c:tx>
      <c:layout/>
      <c:overlay val="0"/>
    </c:title>
    <c:autoTitleDeleted val="0"/>
    <c:plotArea>
      <c:layout/>
      <c:barChart>
        <c:barDir val="col"/>
        <c:grouping val="clustered"/>
        <c:varyColors val="0"/>
        <c:ser>
          <c:idx val="0"/>
          <c:order val="0"/>
          <c:tx>
            <c:strRef>
              <c:f>Sheet1!$A$2</c:f>
              <c:strCache>
                <c:ptCount val="1"/>
                <c:pt idx="0">
                  <c:v>Elizabeth City State University</c:v>
                </c:pt>
              </c:strCache>
            </c:strRef>
          </c:tx>
          <c:invertIfNegative val="0"/>
          <c:cat>
            <c:numLit>
              <c:formatCode>General</c:formatCode>
              <c:ptCount val="4"/>
              <c:pt idx="0">
                <c:v>2010.0</c:v>
              </c:pt>
              <c:pt idx="1">
                <c:v>2011.0</c:v>
              </c:pt>
              <c:pt idx="2">
                <c:v>2012.0</c:v>
              </c:pt>
              <c:pt idx="3">
                <c:v>2013.0</c:v>
              </c:pt>
            </c:numLit>
          </c:cat>
          <c:val>
            <c:numRef>
              <c:f>Sheet1!$B$2:$E$2</c:f>
              <c:numCache>
                <c:formatCode>0%</c:formatCode>
                <c:ptCount val="4"/>
                <c:pt idx="0">
                  <c:v>0.71</c:v>
                </c:pt>
                <c:pt idx="1">
                  <c:v>0.72</c:v>
                </c:pt>
                <c:pt idx="2">
                  <c:v>0.7</c:v>
                </c:pt>
                <c:pt idx="3">
                  <c:v>0.71</c:v>
                </c:pt>
              </c:numCache>
            </c:numRef>
          </c:val>
        </c:ser>
        <c:ser>
          <c:idx val="1"/>
          <c:order val="1"/>
          <c:tx>
            <c:strRef>
              <c:f>Sheet1!$A$3</c:f>
              <c:strCache>
                <c:ptCount val="1"/>
                <c:pt idx="0">
                  <c:v>Bowie State University</c:v>
                </c:pt>
              </c:strCache>
            </c:strRef>
          </c:tx>
          <c:invertIfNegative val="0"/>
          <c:cat>
            <c:numLit>
              <c:formatCode>General</c:formatCode>
              <c:ptCount val="4"/>
              <c:pt idx="0">
                <c:v>2010.0</c:v>
              </c:pt>
              <c:pt idx="1">
                <c:v>2011.0</c:v>
              </c:pt>
              <c:pt idx="2">
                <c:v>2012.0</c:v>
              </c:pt>
              <c:pt idx="3">
                <c:v>2013.0</c:v>
              </c:pt>
            </c:numLit>
          </c:cat>
          <c:val>
            <c:numRef>
              <c:f>Sheet1!$B$3:$E$3</c:f>
              <c:numCache>
                <c:formatCode>0%</c:formatCode>
                <c:ptCount val="4"/>
                <c:pt idx="0">
                  <c:v>0.48</c:v>
                </c:pt>
                <c:pt idx="1">
                  <c:v>0.51</c:v>
                </c:pt>
                <c:pt idx="2">
                  <c:v>0.49</c:v>
                </c:pt>
                <c:pt idx="3">
                  <c:v>0.5</c:v>
                </c:pt>
              </c:numCache>
            </c:numRef>
          </c:val>
        </c:ser>
        <c:ser>
          <c:idx val="2"/>
          <c:order val="2"/>
          <c:tx>
            <c:strRef>
              <c:f>Sheet1!$A$4</c:f>
              <c:strCache>
                <c:ptCount val="1"/>
                <c:pt idx="0">
                  <c:v>Delaware State University</c:v>
                </c:pt>
              </c:strCache>
            </c:strRef>
          </c:tx>
          <c:invertIfNegative val="0"/>
          <c:cat>
            <c:numLit>
              <c:formatCode>General</c:formatCode>
              <c:ptCount val="4"/>
              <c:pt idx="0">
                <c:v>2010.0</c:v>
              </c:pt>
              <c:pt idx="1">
                <c:v>2011.0</c:v>
              </c:pt>
              <c:pt idx="2">
                <c:v>2012.0</c:v>
              </c:pt>
              <c:pt idx="3">
                <c:v>2013.0</c:v>
              </c:pt>
            </c:numLit>
          </c:cat>
          <c:val>
            <c:numRef>
              <c:f>Sheet1!$B$4:$E$4</c:f>
              <c:numCache>
                <c:formatCode>0%</c:formatCode>
                <c:ptCount val="4"/>
                <c:pt idx="0">
                  <c:v>0.54</c:v>
                </c:pt>
                <c:pt idx="1">
                  <c:v>0.55</c:v>
                </c:pt>
                <c:pt idx="2">
                  <c:v>0.5</c:v>
                </c:pt>
                <c:pt idx="3">
                  <c:v>0.48</c:v>
                </c:pt>
              </c:numCache>
            </c:numRef>
          </c:val>
        </c:ser>
        <c:ser>
          <c:idx val="3"/>
          <c:order val="3"/>
          <c:tx>
            <c:strRef>
              <c:f>Sheet1!$A$5</c:f>
              <c:strCache>
                <c:ptCount val="1"/>
                <c:pt idx="0">
                  <c:v>Norfolk State University</c:v>
                </c:pt>
              </c:strCache>
            </c:strRef>
          </c:tx>
          <c:invertIfNegative val="0"/>
          <c:cat>
            <c:numLit>
              <c:formatCode>General</c:formatCode>
              <c:ptCount val="4"/>
              <c:pt idx="0">
                <c:v>2010.0</c:v>
              </c:pt>
              <c:pt idx="1">
                <c:v>2011.0</c:v>
              </c:pt>
              <c:pt idx="2">
                <c:v>2012.0</c:v>
              </c:pt>
              <c:pt idx="3">
                <c:v>2013.0</c:v>
              </c:pt>
            </c:numLit>
          </c:cat>
          <c:val>
            <c:numRef>
              <c:f>Sheet1!$B$5:$E$5</c:f>
              <c:numCache>
                <c:formatCode>0%</c:formatCode>
                <c:ptCount val="4"/>
                <c:pt idx="0">
                  <c:v>0.65</c:v>
                </c:pt>
                <c:pt idx="1">
                  <c:v>0.67</c:v>
                </c:pt>
                <c:pt idx="2">
                  <c:v>0.62</c:v>
                </c:pt>
                <c:pt idx="3">
                  <c:v>0.61</c:v>
                </c:pt>
              </c:numCache>
            </c:numRef>
          </c:val>
        </c:ser>
        <c:dLbls>
          <c:showLegendKey val="0"/>
          <c:showVal val="0"/>
          <c:showCatName val="0"/>
          <c:showSerName val="0"/>
          <c:showPercent val="0"/>
          <c:showBubbleSize val="0"/>
        </c:dLbls>
        <c:gapWidth val="150"/>
        <c:axId val="2101888728"/>
        <c:axId val="2126868568"/>
      </c:barChart>
      <c:catAx>
        <c:axId val="2101888728"/>
        <c:scaling>
          <c:orientation val="minMax"/>
        </c:scaling>
        <c:delete val="0"/>
        <c:axPos val="b"/>
        <c:numFmt formatCode="General" sourceLinked="1"/>
        <c:majorTickMark val="none"/>
        <c:minorTickMark val="none"/>
        <c:tickLblPos val="nextTo"/>
        <c:crossAx val="2126868568"/>
        <c:crosses val="autoZero"/>
        <c:auto val="1"/>
        <c:lblAlgn val="ctr"/>
        <c:lblOffset val="100"/>
        <c:noMultiLvlLbl val="0"/>
      </c:catAx>
      <c:valAx>
        <c:axId val="2126868568"/>
        <c:scaling>
          <c:orientation val="minMax"/>
        </c:scaling>
        <c:delete val="0"/>
        <c:axPos val="l"/>
        <c:majorGridlines/>
        <c:numFmt formatCode="0%" sourceLinked="1"/>
        <c:majorTickMark val="none"/>
        <c:minorTickMark val="none"/>
        <c:tickLblPos val="nextTo"/>
        <c:crossAx val="21018887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SAT Combined Averages</a:t>
            </a:r>
          </a:p>
        </c:rich>
      </c:tx>
      <c:layout/>
      <c:overlay val="0"/>
    </c:title>
    <c:autoTitleDeleted val="0"/>
    <c:plotArea>
      <c:layout/>
      <c:barChart>
        <c:barDir val="col"/>
        <c:grouping val="clustered"/>
        <c:varyColors val="0"/>
        <c:ser>
          <c:idx val="0"/>
          <c:order val="0"/>
          <c:tx>
            <c:strRef>
              <c:f>'[Peer Institution Data-Charts.xlsx]Sheet1'!$A$22</c:f>
              <c:strCache>
                <c:ptCount val="1"/>
                <c:pt idx="0">
                  <c:v>Elizabeth City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Data-Charts.xlsx]Sheet1'!$B$22:$F$22</c:f>
              <c:numCache>
                <c:formatCode>General</c:formatCode>
                <c:ptCount val="5"/>
                <c:pt idx="0">
                  <c:v>841.0</c:v>
                </c:pt>
                <c:pt idx="1">
                  <c:v>835.0</c:v>
                </c:pt>
                <c:pt idx="2">
                  <c:v>864.0</c:v>
                </c:pt>
                <c:pt idx="3">
                  <c:v>869.0</c:v>
                </c:pt>
                <c:pt idx="4">
                  <c:v>871.0</c:v>
                </c:pt>
              </c:numCache>
            </c:numRef>
          </c:val>
        </c:ser>
        <c:ser>
          <c:idx val="1"/>
          <c:order val="1"/>
          <c:tx>
            <c:strRef>
              <c:f>'[Peer Institution Data-Charts.xlsx]Sheet1'!$A$23</c:f>
              <c:strCache>
                <c:ptCount val="1"/>
                <c:pt idx="0">
                  <c:v>Bowie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Data-Charts.xlsx]Sheet1'!$B$23:$F$23</c:f>
              <c:numCache>
                <c:formatCode>General</c:formatCode>
                <c:ptCount val="5"/>
                <c:pt idx="0">
                  <c:v>790.0</c:v>
                </c:pt>
                <c:pt idx="1">
                  <c:v>880.0</c:v>
                </c:pt>
                <c:pt idx="2">
                  <c:v>900.0</c:v>
                </c:pt>
                <c:pt idx="3">
                  <c:v>880.0</c:v>
                </c:pt>
                <c:pt idx="4">
                  <c:v>870.0</c:v>
                </c:pt>
              </c:numCache>
            </c:numRef>
          </c:val>
        </c:ser>
        <c:ser>
          <c:idx val="2"/>
          <c:order val="2"/>
          <c:tx>
            <c:strRef>
              <c:f>'[Peer Institution Data-Charts.xlsx]Sheet1'!$A$24</c:f>
              <c:strCache>
                <c:ptCount val="1"/>
                <c:pt idx="0">
                  <c:v>Delaware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Data-Charts.xlsx]Sheet1'!$B$24:$F$24</c:f>
              <c:numCache>
                <c:formatCode>General</c:formatCode>
                <c:ptCount val="5"/>
                <c:pt idx="0">
                  <c:v>979.0</c:v>
                </c:pt>
                <c:pt idx="1">
                  <c:v>950.0</c:v>
                </c:pt>
                <c:pt idx="2">
                  <c:v>908.0</c:v>
                </c:pt>
                <c:pt idx="3">
                  <c:v>984.0</c:v>
                </c:pt>
                <c:pt idx="4">
                  <c:v>897.0</c:v>
                </c:pt>
              </c:numCache>
            </c:numRef>
          </c:val>
        </c:ser>
        <c:ser>
          <c:idx val="3"/>
          <c:order val="3"/>
          <c:tx>
            <c:strRef>
              <c:f>'[Peer Institution Data-Charts.xlsx]Sheet1'!$A$25</c:f>
              <c:strCache>
                <c:ptCount val="1"/>
                <c:pt idx="0">
                  <c:v>Norfolk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Data-Charts.xlsx]Sheet1'!$B$25:$F$25</c:f>
              <c:numCache>
                <c:formatCode>General</c:formatCode>
                <c:ptCount val="5"/>
                <c:pt idx="0">
                  <c:v>889.0</c:v>
                </c:pt>
                <c:pt idx="1">
                  <c:v>885.0</c:v>
                </c:pt>
                <c:pt idx="2">
                  <c:v>894.0</c:v>
                </c:pt>
                <c:pt idx="3">
                  <c:v>879.0</c:v>
                </c:pt>
              </c:numCache>
            </c:numRef>
          </c:val>
        </c:ser>
        <c:dLbls>
          <c:showLegendKey val="0"/>
          <c:showVal val="0"/>
          <c:showCatName val="0"/>
          <c:showSerName val="0"/>
          <c:showPercent val="0"/>
          <c:showBubbleSize val="0"/>
        </c:dLbls>
        <c:gapWidth val="150"/>
        <c:axId val="2126084152"/>
        <c:axId val="2125740552"/>
      </c:barChart>
      <c:catAx>
        <c:axId val="2126084152"/>
        <c:scaling>
          <c:orientation val="minMax"/>
        </c:scaling>
        <c:delete val="0"/>
        <c:axPos val="b"/>
        <c:numFmt formatCode="General" sourceLinked="1"/>
        <c:majorTickMark val="none"/>
        <c:minorTickMark val="none"/>
        <c:tickLblPos val="nextTo"/>
        <c:crossAx val="2125740552"/>
        <c:crosses val="autoZero"/>
        <c:auto val="1"/>
        <c:lblAlgn val="ctr"/>
        <c:lblOffset val="100"/>
        <c:noMultiLvlLbl val="0"/>
      </c:catAx>
      <c:valAx>
        <c:axId val="2125740552"/>
        <c:scaling>
          <c:orientation val="minMax"/>
        </c:scaling>
        <c:delete val="0"/>
        <c:axPos val="l"/>
        <c:majorGridlines/>
        <c:numFmt formatCode="General" sourceLinked="1"/>
        <c:majorTickMark val="none"/>
        <c:minorTickMark val="none"/>
        <c:tickLblPos val="nextTo"/>
        <c:crossAx val="2126084152"/>
        <c:crosses val="autoZero"/>
        <c:crossBetween val="between"/>
        <c:majorUnit val="100.0"/>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1st Year Retention Rates</a:t>
            </a:r>
          </a:p>
        </c:rich>
      </c:tx>
      <c:layout/>
      <c:overlay val="0"/>
    </c:title>
    <c:autoTitleDeleted val="0"/>
    <c:plotArea>
      <c:layout/>
      <c:barChart>
        <c:barDir val="col"/>
        <c:grouping val="clustered"/>
        <c:varyColors val="0"/>
        <c:ser>
          <c:idx val="0"/>
          <c:order val="0"/>
          <c:tx>
            <c:strRef>
              <c:f>Sheet1!$A$65</c:f>
              <c:strCache>
                <c:ptCount val="1"/>
                <c:pt idx="0">
                  <c:v>Elizabeth City State University</c:v>
                </c:pt>
              </c:strCache>
            </c:strRef>
          </c:tx>
          <c:invertIfNegative val="0"/>
          <c:cat>
            <c:numLit>
              <c:formatCode>General</c:formatCode>
              <c:ptCount val="5"/>
              <c:pt idx="0">
                <c:v>2010.0</c:v>
              </c:pt>
              <c:pt idx="1">
                <c:v>2011.0</c:v>
              </c:pt>
              <c:pt idx="2">
                <c:v>2012.0</c:v>
              </c:pt>
              <c:pt idx="3">
                <c:v>2013.0</c:v>
              </c:pt>
              <c:pt idx="4">
                <c:v>2014.0</c:v>
              </c:pt>
            </c:numLit>
          </c:cat>
          <c:val>
            <c:numRef>
              <c:f>Sheet1!$B$65:$F$65</c:f>
              <c:numCache>
                <c:formatCode>0%</c:formatCode>
                <c:ptCount val="5"/>
                <c:pt idx="0">
                  <c:v>0.74</c:v>
                </c:pt>
                <c:pt idx="1">
                  <c:v>0.77</c:v>
                </c:pt>
                <c:pt idx="2">
                  <c:v>0.79</c:v>
                </c:pt>
                <c:pt idx="3">
                  <c:v>0.72</c:v>
                </c:pt>
                <c:pt idx="4">
                  <c:v>0.68</c:v>
                </c:pt>
              </c:numCache>
            </c:numRef>
          </c:val>
        </c:ser>
        <c:ser>
          <c:idx val="1"/>
          <c:order val="1"/>
          <c:tx>
            <c:strRef>
              <c:f>Sheet1!$A$66</c:f>
              <c:strCache>
                <c:ptCount val="1"/>
                <c:pt idx="0">
                  <c:v>Bowie State University</c:v>
                </c:pt>
              </c:strCache>
            </c:strRef>
          </c:tx>
          <c:invertIfNegative val="0"/>
          <c:cat>
            <c:numLit>
              <c:formatCode>General</c:formatCode>
              <c:ptCount val="5"/>
              <c:pt idx="0">
                <c:v>2010.0</c:v>
              </c:pt>
              <c:pt idx="1">
                <c:v>2011.0</c:v>
              </c:pt>
              <c:pt idx="2">
                <c:v>2012.0</c:v>
              </c:pt>
              <c:pt idx="3">
                <c:v>2013.0</c:v>
              </c:pt>
              <c:pt idx="4">
                <c:v>2014.0</c:v>
              </c:pt>
            </c:numLit>
          </c:cat>
          <c:val>
            <c:numRef>
              <c:f>Sheet1!$B$66:$F$66</c:f>
              <c:numCache>
                <c:formatCode>0%</c:formatCode>
                <c:ptCount val="5"/>
                <c:pt idx="0">
                  <c:v>0.71</c:v>
                </c:pt>
                <c:pt idx="1">
                  <c:v>0.75</c:v>
                </c:pt>
                <c:pt idx="2">
                  <c:v>0.71</c:v>
                </c:pt>
                <c:pt idx="3">
                  <c:v>0.7</c:v>
                </c:pt>
                <c:pt idx="4">
                  <c:v>0.74</c:v>
                </c:pt>
              </c:numCache>
            </c:numRef>
          </c:val>
        </c:ser>
        <c:ser>
          <c:idx val="2"/>
          <c:order val="2"/>
          <c:tx>
            <c:strRef>
              <c:f>Sheet1!$A$67</c:f>
              <c:strCache>
                <c:ptCount val="1"/>
                <c:pt idx="0">
                  <c:v>Delaware State University</c:v>
                </c:pt>
              </c:strCache>
            </c:strRef>
          </c:tx>
          <c:invertIfNegative val="0"/>
          <c:cat>
            <c:numLit>
              <c:formatCode>General</c:formatCode>
              <c:ptCount val="5"/>
              <c:pt idx="0">
                <c:v>2010.0</c:v>
              </c:pt>
              <c:pt idx="1">
                <c:v>2011.0</c:v>
              </c:pt>
              <c:pt idx="2">
                <c:v>2012.0</c:v>
              </c:pt>
              <c:pt idx="3">
                <c:v>2013.0</c:v>
              </c:pt>
              <c:pt idx="4">
                <c:v>2014.0</c:v>
              </c:pt>
            </c:numLit>
          </c:cat>
          <c:val>
            <c:numRef>
              <c:f>Sheet1!$B$67:$F$67</c:f>
              <c:numCache>
                <c:formatCode>0%</c:formatCode>
                <c:ptCount val="5"/>
                <c:pt idx="0">
                  <c:v>0.67</c:v>
                </c:pt>
                <c:pt idx="1">
                  <c:v>0.7</c:v>
                </c:pt>
                <c:pt idx="2">
                  <c:v>0.6</c:v>
                </c:pt>
                <c:pt idx="3">
                  <c:v>0.65</c:v>
                </c:pt>
                <c:pt idx="4">
                  <c:v>0.69</c:v>
                </c:pt>
              </c:numCache>
            </c:numRef>
          </c:val>
        </c:ser>
        <c:ser>
          <c:idx val="3"/>
          <c:order val="3"/>
          <c:tx>
            <c:strRef>
              <c:f>Sheet1!$A$68</c:f>
              <c:strCache>
                <c:ptCount val="1"/>
                <c:pt idx="0">
                  <c:v>Norfolk State University</c:v>
                </c:pt>
              </c:strCache>
            </c:strRef>
          </c:tx>
          <c:invertIfNegative val="0"/>
          <c:cat>
            <c:numLit>
              <c:formatCode>General</c:formatCode>
              <c:ptCount val="5"/>
              <c:pt idx="0">
                <c:v>2010.0</c:v>
              </c:pt>
              <c:pt idx="1">
                <c:v>2011.0</c:v>
              </c:pt>
              <c:pt idx="2">
                <c:v>2012.0</c:v>
              </c:pt>
              <c:pt idx="3">
                <c:v>2013.0</c:v>
              </c:pt>
              <c:pt idx="4">
                <c:v>2014.0</c:v>
              </c:pt>
            </c:numLit>
          </c:cat>
          <c:val>
            <c:numRef>
              <c:f>Sheet1!$B$68:$F$68</c:f>
              <c:numCache>
                <c:formatCode>0%</c:formatCode>
                <c:ptCount val="5"/>
                <c:pt idx="0">
                  <c:v>0.66</c:v>
                </c:pt>
                <c:pt idx="1">
                  <c:v>0.73</c:v>
                </c:pt>
                <c:pt idx="2">
                  <c:v>0.74</c:v>
                </c:pt>
                <c:pt idx="3">
                  <c:v>0.72</c:v>
                </c:pt>
                <c:pt idx="4">
                  <c:v>0.74</c:v>
                </c:pt>
              </c:numCache>
            </c:numRef>
          </c:val>
        </c:ser>
        <c:dLbls>
          <c:showLegendKey val="0"/>
          <c:showVal val="0"/>
          <c:showCatName val="0"/>
          <c:showSerName val="0"/>
          <c:showPercent val="0"/>
          <c:showBubbleSize val="0"/>
        </c:dLbls>
        <c:gapWidth val="150"/>
        <c:axId val="2126226744"/>
        <c:axId val="2125999448"/>
      </c:barChart>
      <c:catAx>
        <c:axId val="2126226744"/>
        <c:scaling>
          <c:orientation val="minMax"/>
        </c:scaling>
        <c:delete val="0"/>
        <c:axPos val="b"/>
        <c:numFmt formatCode="General" sourceLinked="1"/>
        <c:majorTickMark val="none"/>
        <c:minorTickMark val="none"/>
        <c:tickLblPos val="nextTo"/>
        <c:crossAx val="2125999448"/>
        <c:crosses val="autoZero"/>
        <c:auto val="1"/>
        <c:lblAlgn val="ctr"/>
        <c:lblOffset val="100"/>
        <c:noMultiLvlLbl val="0"/>
      </c:catAx>
      <c:valAx>
        <c:axId val="2125999448"/>
        <c:scaling>
          <c:orientation val="minMax"/>
        </c:scaling>
        <c:delete val="0"/>
        <c:axPos val="l"/>
        <c:majorGridlines/>
        <c:numFmt formatCode="0%" sourceLinked="1"/>
        <c:majorTickMark val="none"/>
        <c:minorTickMark val="none"/>
        <c:tickLblPos val="nextTo"/>
        <c:crossAx val="2126226744"/>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FDE5FF-0BF5-9D40-92EB-77D6D5498FD9}"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225194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DE5FF-0BF5-9D40-92EB-77D6D5498FD9}"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229235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DE5FF-0BF5-9D40-92EB-77D6D5498FD9}"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349671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DE5FF-0BF5-9D40-92EB-77D6D5498FD9}"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7960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DE5FF-0BF5-9D40-92EB-77D6D5498FD9}"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80462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FDE5FF-0BF5-9D40-92EB-77D6D5498FD9}"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425357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FDE5FF-0BF5-9D40-92EB-77D6D5498FD9}" type="datetimeFigureOut">
              <a:rPr lang="en-US" smtClean="0"/>
              <a:t>4/5/16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301459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FDE5FF-0BF5-9D40-92EB-77D6D5498FD9}" type="datetimeFigureOut">
              <a:rPr lang="en-US" smtClean="0"/>
              <a:t>4/5/16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285888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DE5FF-0BF5-9D40-92EB-77D6D5498FD9}" type="datetimeFigureOut">
              <a:rPr lang="en-US" smtClean="0"/>
              <a:t>4/5/16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320781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DE5FF-0BF5-9D40-92EB-77D6D5498FD9}"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59215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DE5FF-0BF5-9D40-92EB-77D6D5498FD9}"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014D-81E3-0940-AC72-8990DEAE345E}" type="slidenum">
              <a:rPr lang="en-US" smtClean="0"/>
              <a:t>‹#›</a:t>
            </a:fld>
            <a:endParaRPr lang="en-US"/>
          </a:p>
        </p:txBody>
      </p:sp>
    </p:spTree>
    <p:extLst>
      <p:ext uri="{BB962C8B-B14F-4D97-AF65-F5344CB8AC3E}">
        <p14:creationId xmlns:p14="http://schemas.microsoft.com/office/powerpoint/2010/main" val="17094779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CFDE5FF-0BF5-9D40-92EB-77D6D5498FD9}" type="datetimeFigureOut">
              <a:rPr lang="en-US" smtClean="0"/>
              <a:t>4/5/16</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6149014D-81E3-0940-AC72-8990DEAE345E}" type="slidenum">
              <a:rPr lang="en-US" smtClean="0"/>
              <a:t>‹#›</a:t>
            </a:fld>
            <a:endParaRPr lang="en-US"/>
          </a:p>
        </p:txBody>
      </p:sp>
    </p:spTree>
    <p:extLst>
      <p:ext uri="{BB962C8B-B14F-4D97-AF65-F5344CB8AC3E}">
        <p14:creationId xmlns:p14="http://schemas.microsoft.com/office/powerpoint/2010/main" val="941437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1012"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1881012" rtl="0" eaLnBrk="1" latinLnBrk="0" hangingPunct="1">
        <a:spcBef>
          <a:spcPct val="20000"/>
        </a:spcBef>
        <a:buFont typeface="Arial"/>
        <a:buChar char="•"/>
        <a:defRPr sz="13200" kern="1200">
          <a:solidFill>
            <a:schemeClr val="tx1"/>
          </a:solidFill>
          <a:latin typeface="+mn-lt"/>
          <a:ea typeface="+mn-ea"/>
          <a:cs typeface="+mn-cs"/>
        </a:defRPr>
      </a:lvl1pPr>
      <a:lvl2pPr marL="3056645" indent="-1175633" algn="l" defTabSz="1881012" rtl="0" eaLnBrk="1" latinLnBrk="0" hangingPunct="1">
        <a:spcBef>
          <a:spcPct val="20000"/>
        </a:spcBef>
        <a:buFont typeface="Arial"/>
        <a:buChar char="–"/>
        <a:defRPr sz="11500" kern="1200">
          <a:solidFill>
            <a:schemeClr val="tx1"/>
          </a:solidFill>
          <a:latin typeface="+mn-lt"/>
          <a:ea typeface="+mn-ea"/>
          <a:cs typeface="+mn-cs"/>
        </a:defRPr>
      </a:lvl2pPr>
      <a:lvl3pPr marL="4702531" indent="-940506" algn="l" defTabSz="1881012" rtl="0" eaLnBrk="1" latinLnBrk="0" hangingPunct="1">
        <a:spcBef>
          <a:spcPct val="20000"/>
        </a:spcBef>
        <a:buFont typeface="Arial"/>
        <a:buChar char="•"/>
        <a:defRPr sz="9900" kern="1200">
          <a:solidFill>
            <a:schemeClr val="tx1"/>
          </a:solidFill>
          <a:latin typeface="+mn-lt"/>
          <a:ea typeface="+mn-ea"/>
          <a:cs typeface="+mn-cs"/>
        </a:defRPr>
      </a:lvl3pPr>
      <a:lvl4pPr marL="6583543" indent="-940506" algn="l" defTabSz="1881012" rtl="0" eaLnBrk="1" latinLnBrk="0" hangingPunct="1">
        <a:spcBef>
          <a:spcPct val="20000"/>
        </a:spcBef>
        <a:buFont typeface="Arial"/>
        <a:buChar char="–"/>
        <a:defRPr sz="8200" kern="1200">
          <a:solidFill>
            <a:schemeClr val="tx1"/>
          </a:solidFill>
          <a:latin typeface="+mn-lt"/>
          <a:ea typeface="+mn-ea"/>
          <a:cs typeface="+mn-cs"/>
        </a:defRPr>
      </a:lvl4pPr>
      <a:lvl5pPr marL="8464555" indent="-940506" algn="l" defTabSz="1881012" rtl="0" eaLnBrk="1" latinLnBrk="0" hangingPunct="1">
        <a:spcBef>
          <a:spcPct val="20000"/>
        </a:spcBef>
        <a:buFont typeface="Arial"/>
        <a:buChar char="»"/>
        <a:defRPr sz="8200" kern="1200">
          <a:solidFill>
            <a:schemeClr val="tx1"/>
          </a:solidFill>
          <a:latin typeface="+mn-lt"/>
          <a:ea typeface="+mn-ea"/>
          <a:cs typeface="+mn-cs"/>
        </a:defRPr>
      </a:lvl5pPr>
      <a:lvl6pPr marL="10345567" indent="-940506" algn="l" defTabSz="1881012" rtl="0" eaLnBrk="1" latinLnBrk="0" hangingPunct="1">
        <a:spcBef>
          <a:spcPct val="20000"/>
        </a:spcBef>
        <a:buFont typeface="Arial"/>
        <a:buChar char="•"/>
        <a:defRPr sz="8200" kern="1200">
          <a:solidFill>
            <a:schemeClr val="tx1"/>
          </a:solidFill>
          <a:latin typeface="+mn-lt"/>
          <a:ea typeface="+mn-ea"/>
          <a:cs typeface="+mn-cs"/>
        </a:defRPr>
      </a:lvl6pPr>
      <a:lvl7pPr marL="12226580" indent="-940506" algn="l" defTabSz="1881012" rtl="0" eaLnBrk="1" latinLnBrk="0" hangingPunct="1">
        <a:spcBef>
          <a:spcPct val="20000"/>
        </a:spcBef>
        <a:buFont typeface="Arial"/>
        <a:buChar char="•"/>
        <a:defRPr sz="8200" kern="1200">
          <a:solidFill>
            <a:schemeClr val="tx1"/>
          </a:solidFill>
          <a:latin typeface="+mn-lt"/>
          <a:ea typeface="+mn-ea"/>
          <a:cs typeface="+mn-cs"/>
        </a:defRPr>
      </a:lvl7pPr>
      <a:lvl8pPr marL="14107592" indent="-940506" algn="l" defTabSz="1881012" rtl="0" eaLnBrk="1" latinLnBrk="0" hangingPunct="1">
        <a:spcBef>
          <a:spcPct val="20000"/>
        </a:spcBef>
        <a:buFont typeface="Arial"/>
        <a:buChar char="•"/>
        <a:defRPr sz="8200" kern="1200">
          <a:solidFill>
            <a:schemeClr val="tx1"/>
          </a:solidFill>
          <a:latin typeface="+mn-lt"/>
          <a:ea typeface="+mn-ea"/>
          <a:cs typeface="+mn-cs"/>
        </a:defRPr>
      </a:lvl8pPr>
      <a:lvl9pPr marL="15988604" indent="-940506" algn="l" defTabSz="1881012"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p:cNvSpPr>
          <p:nvPr/>
        </p:nvSpPr>
        <p:spPr>
          <a:xfrm>
            <a:off x="899677" y="3182731"/>
            <a:ext cx="6400800" cy="13896108"/>
          </a:xfrm>
          <a:prstGeom prst="rect">
            <a:avLst/>
          </a:prstGeom>
          <a:noFill/>
          <a:ln>
            <a:noFill/>
          </a:ln>
        </p:spPr>
        <p:txBody>
          <a:bodyPr wrap="square" lIns="0" rtlCol="0">
            <a:spAutoFit/>
          </a:bodyPr>
          <a:lstStyle/>
          <a:p>
            <a:pPr algn="just">
              <a:spcAft>
                <a:spcPts val="1200"/>
              </a:spcAft>
            </a:pPr>
            <a:r>
              <a:rPr lang="en-US" sz="2800" b="1" dirty="0">
                <a:latin typeface="Times New Roman"/>
                <a:cs typeface="Times New Roman"/>
              </a:rPr>
              <a:t>ABSTRACT</a:t>
            </a:r>
          </a:p>
          <a:p>
            <a:pPr algn="just"/>
            <a:r>
              <a:rPr lang="en-US" sz="2300" b="1" dirty="0" smtClean="0">
                <a:latin typeface="Times New Roman"/>
                <a:cs typeface="Times New Roman"/>
              </a:rPr>
              <a:t>Key Terms</a:t>
            </a:r>
            <a:r>
              <a:rPr lang="en-US" sz="2300" dirty="0" smtClean="0">
                <a:latin typeface="Times New Roman"/>
                <a:cs typeface="Times New Roman"/>
              </a:rPr>
              <a:t>: </a:t>
            </a:r>
            <a:r>
              <a:rPr lang="en-US" sz="2300" b="1" dirty="0" smtClean="0">
                <a:latin typeface="Times New Roman"/>
                <a:cs typeface="Times New Roman"/>
              </a:rPr>
              <a:t>Achievement </a:t>
            </a:r>
            <a:r>
              <a:rPr lang="en-US" sz="2300" b="1" dirty="0" err="1" smtClean="0">
                <a:latin typeface="Times New Roman"/>
                <a:cs typeface="Times New Roman"/>
              </a:rPr>
              <a:t>Gaps,ETS</a:t>
            </a:r>
            <a:r>
              <a:rPr lang="en-US" sz="2300" b="1" dirty="0" smtClean="0">
                <a:latin typeface="Times New Roman"/>
                <a:cs typeface="Times New Roman"/>
              </a:rPr>
              <a:t>, Standardized Testing, Test-Taking Strategies</a:t>
            </a:r>
          </a:p>
          <a:p>
            <a:pPr algn="just"/>
            <a:endParaRPr lang="en-US" sz="2300" b="1" dirty="0" smtClean="0">
              <a:latin typeface="Times New Roman"/>
              <a:cs typeface="Times New Roman"/>
            </a:endParaRPr>
          </a:p>
          <a:p>
            <a:r>
              <a:rPr lang="en-US" sz="2400" b="1" dirty="0" smtClean="0">
                <a:latin typeface="Times New Roman"/>
                <a:cs typeface="Times New Roman"/>
              </a:rPr>
              <a:t> </a:t>
            </a:r>
            <a:r>
              <a:rPr lang="en-US" sz="2400" dirty="0" smtClean="0">
                <a:latin typeface="Times New Roman"/>
                <a:cs typeface="Times New Roman"/>
              </a:rPr>
              <a:t>     Criticism </a:t>
            </a:r>
            <a:r>
              <a:rPr lang="en-US" sz="2400" dirty="0">
                <a:latin typeface="Times New Roman"/>
                <a:cs typeface="Times New Roman"/>
              </a:rPr>
              <a:t>of standardized tests is nothing new [1].  </a:t>
            </a:r>
            <a:r>
              <a:rPr lang="en-US" sz="2400" dirty="0" err="1">
                <a:latin typeface="Times New Roman"/>
                <a:cs typeface="Times New Roman"/>
              </a:rPr>
              <a:t>Banesh</a:t>
            </a:r>
            <a:r>
              <a:rPr lang="en-US" sz="2400" dirty="0">
                <a:latin typeface="Times New Roman"/>
                <a:cs typeface="Times New Roman"/>
              </a:rPr>
              <a:t> Hoffman, professor of mathematics and former collaborator with Albert Einstein, made exactly this point in his 2003 book “The Tyranny of Testing”.  Some standardize test have been found to be culturally bias, and have not necessarily been an accurate predictor of student success in undergraduate or graduate school.</a:t>
            </a:r>
          </a:p>
          <a:p>
            <a:r>
              <a:rPr lang="en-US" sz="2400" dirty="0" smtClean="0">
                <a:latin typeface="Times New Roman"/>
                <a:cs typeface="Times New Roman"/>
              </a:rPr>
              <a:t>      Due </a:t>
            </a:r>
            <a:r>
              <a:rPr lang="en-US" sz="2400" dirty="0">
                <a:latin typeface="Times New Roman"/>
                <a:cs typeface="Times New Roman"/>
              </a:rPr>
              <a:t>to these concerns, testing companies, colleges/universities, and test-takers are seeking ways to level the playing field. As a result, several questions have been raised: 1) Is standardized testing really necessary and can these tests truly predict ones success in their academic career and/or profession? 2) What are the characteristics of people who do well or poorly on these tests? 3) Is there a magical formula to passing a standardized test? 4) Has research proved that certain test-taking strategies are more effective than others? 5)  Are there campus/institution practices/interventions that can be used to successfully address problem areas and/or to close achievement gaps?      </a:t>
            </a:r>
          </a:p>
          <a:p>
            <a:r>
              <a:rPr lang="en-US" sz="2400" dirty="0" smtClean="0">
                <a:latin typeface="Times New Roman"/>
                <a:cs typeface="Times New Roman"/>
              </a:rPr>
              <a:t>      This </a:t>
            </a:r>
            <a:r>
              <a:rPr lang="en-US" sz="2400" dirty="0">
                <a:latin typeface="Times New Roman"/>
                <a:cs typeface="Times New Roman"/>
              </a:rPr>
              <a:t>group of researchers examined various test-taking techniques and tips, as a means to identify, select, and/or reject “common” test-prep endorsements that will aid to the enhancement of one’s success rate on test day.  There has been a number of studies conducted that have been very effective in improving the test scores of individuals who are taking standardized testing (such as the SAT, ACT, PRAXIS, GMAT, and GRE).  </a:t>
            </a:r>
          </a:p>
          <a:p>
            <a:r>
              <a:rPr lang="en-US" sz="2300" dirty="0">
                <a:latin typeface="Times New Roman" panose="02020603050405020304" pitchFamily="18" charset="0"/>
                <a:cs typeface="Times New Roman" panose="02020603050405020304" pitchFamily="18" charset="0"/>
              </a:rPr>
              <a:t> </a:t>
            </a:r>
          </a:p>
          <a:p>
            <a:pPr algn="just"/>
            <a:endParaRPr lang="en-US" sz="2300" dirty="0" smtClean="0">
              <a:latin typeface="Times New Roman" panose="02020603050405020304" pitchFamily="18" charset="0"/>
              <a:cs typeface="Times New Roman" panose="02020603050405020304" pitchFamily="18" charset="0"/>
            </a:endParaRPr>
          </a:p>
        </p:txBody>
      </p:sp>
      <p:sp>
        <p:nvSpPr>
          <p:cNvPr id="7" name="TextBox 6"/>
          <p:cNvSpPr txBox="1"/>
          <p:nvPr/>
        </p:nvSpPr>
        <p:spPr>
          <a:xfrm>
            <a:off x="15744" y="2324524"/>
            <a:ext cx="43891199" cy="615553"/>
          </a:xfrm>
          <a:prstGeom prst="rect">
            <a:avLst/>
          </a:prstGeom>
          <a:solidFill>
            <a:schemeClr val="accent1"/>
          </a:solidFill>
          <a:ln>
            <a:solidFill>
              <a:srgbClr val="C50014"/>
            </a:solidFill>
          </a:ln>
        </p:spPr>
        <p:txBody>
          <a:bodyPr wrap="square" lIns="182880" tIns="91440" bIns="91440" rtlCol="0">
            <a:spAutoFit/>
          </a:bodyPr>
          <a:lstStyle/>
          <a:p>
            <a:r>
              <a:rPr lang="en-US" sz="2800" dirty="0" smtClean="0">
                <a:solidFill>
                  <a:srgbClr val="FFFFFF"/>
                </a:solidFill>
                <a:latin typeface="Times New Roman"/>
                <a:cs typeface="Times New Roman"/>
              </a:rPr>
              <a:t>Team Members: Cameron </a:t>
            </a:r>
            <a:r>
              <a:rPr lang="en-US" sz="2800" dirty="0" err="1" smtClean="0">
                <a:solidFill>
                  <a:srgbClr val="FFFFFF"/>
                </a:solidFill>
                <a:latin typeface="Times New Roman"/>
                <a:cs typeface="Times New Roman"/>
              </a:rPr>
              <a:t>Bernado</a:t>
            </a:r>
            <a:r>
              <a:rPr lang="en-US" sz="2800" dirty="0" smtClean="0">
                <a:solidFill>
                  <a:srgbClr val="FFFFFF"/>
                </a:solidFill>
                <a:latin typeface="Times New Roman"/>
                <a:cs typeface="Times New Roman"/>
              </a:rPr>
              <a:t>, Jessica Hathaway, </a:t>
            </a:r>
            <a:r>
              <a:rPr lang="en-US" sz="2800" dirty="0" err="1" smtClean="0">
                <a:solidFill>
                  <a:srgbClr val="FFFFFF"/>
                </a:solidFill>
                <a:latin typeface="Times New Roman"/>
                <a:cs typeface="Times New Roman"/>
              </a:rPr>
              <a:t>Joselyn</a:t>
            </a:r>
            <a:r>
              <a:rPr lang="en-US" sz="2800" dirty="0" smtClean="0">
                <a:solidFill>
                  <a:srgbClr val="FFFFFF"/>
                </a:solidFill>
                <a:latin typeface="Times New Roman"/>
                <a:cs typeface="Times New Roman"/>
              </a:rPr>
              <a:t> Hathaway  			Mentor: Dr. Cheryl J Lewis      		         Principal </a:t>
            </a:r>
            <a:r>
              <a:rPr lang="en-US" sz="2800" dirty="0">
                <a:solidFill>
                  <a:srgbClr val="FFFFFF"/>
                </a:solidFill>
                <a:latin typeface="Times New Roman"/>
                <a:cs typeface="Times New Roman"/>
              </a:rPr>
              <a:t>Investigator: Dr. Linda </a:t>
            </a:r>
            <a:r>
              <a:rPr lang="en-US" sz="2800" dirty="0" smtClean="0">
                <a:solidFill>
                  <a:srgbClr val="FFFFFF"/>
                </a:solidFill>
                <a:latin typeface="Times New Roman"/>
                <a:cs typeface="Times New Roman"/>
              </a:rPr>
              <a:t>B. Hayden </a:t>
            </a:r>
            <a:r>
              <a:rPr lang="en-US" sz="2800" dirty="0">
                <a:solidFill>
                  <a:srgbClr val="FFFFFF"/>
                </a:solidFill>
                <a:latin typeface="Times New Roman"/>
                <a:cs typeface="Times New Roman"/>
              </a:rPr>
              <a:t> </a:t>
            </a:r>
            <a:r>
              <a:rPr lang="en-US" sz="2800" dirty="0" smtClean="0">
                <a:solidFill>
                  <a:srgbClr val="FFFFFF"/>
                </a:solidFill>
                <a:latin typeface="Times New Roman"/>
                <a:cs typeface="Times New Roman"/>
              </a:rPr>
              <a:t>    		1704 </a:t>
            </a:r>
            <a:r>
              <a:rPr lang="en-US" sz="2800" dirty="0">
                <a:solidFill>
                  <a:srgbClr val="FFFFFF"/>
                </a:solidFill>
                <a:latin typeface="Times New Roman"/>
                <a:cs typeface="Times New Roman"/>
              </a:rPr>
              <a:t>Weeksville Rd, Box </a:t>
            </a:r>
            <a:r>
              <a:rPr lang="en-US" sz="2800" dirty="0" smtClean="0">
                <a:solidFill>
                  <a:srgbClr val="FFFFFF"/>
                </a:solidFill>
                <a:latin typeface="Times New Roman"/>
                <a:cs typeface="Times New Roman"/>
              </a:rPr>
              <a:t>672, Elizabeth </a:t>
            </a:r>
            <a:r>
              <a:rPr lang="en-US" sz="2800" dirty="0">
                <a:solidFill>
                  <a:srgbClr val="FFFFFF"/>
                </a:solidFill>
                <a:latin typeface="Times New Roman"/>
                <a:cs typeface="Times New Roman"/>
              </a:rPr>
              <a:t>City, North Carolina </a:t>
            </a:r>
            <a:r>
              <a:rPr lang="en-US" sz="2800" dirty="0" smtClean="0">
                <a:solidFill>
                  <a:srgbClr val="FFFFFF"/>
                </a:solidFill>
                <a:latin typeface="Times New Roman"/>
                <a:cs typeface="Times New Roman"/>
              </a:rPr>
              <a:t>27909 </a:t>
            </a:r>
            <a:endParaRPr lang="en-US" sz="2800" dirty="0">
              <a:solidFill>
                <a:srgbClr val="FFFFFF"/>
              </a:solidFill>
              <a:latin typeface="Times New Roman"/>
              <a:cs typeface="Times New Roman"/>
            </a:endParaRPr>
          </a:p>
        </p:txBody>
      </p:sp>
      <p:sp>
        <p:nvSpPr>
          <p:cNvPr id="13" name="Rectangle 12"/>
          <p:cNvSpPr/>
          <p:nvPr/>
        </p:nvSpPr>
        <p:spPr>
          <a:xfrm>
            <a:off x="-6659568" y="21328358"/>
            <a:ext cx="43891199" cy="453196"/>
          </a:xfrm>
          <a:prstGeom prst="rect">
            <a:avLst/>
          </a:prstGeom>
          <a:solidFill>
            <a:schemeClr val="tx2"/>
          </a:solidFill>
          <a:ln>
            <a:solidFill>
              <a:schemeClr val="tx2"/>
            </a:solidFill>
          </a:ln>
        </p:spPr>
        <p:txBody>
          <a:bodyPr wrap="square" lIns="182880" tIns="182880" rIns="914400" bIns="274320" rtlCol="0">
            <a:spAutoFit/>
          </a:bodyPr>
          <a:lstStyle/>
          <a:p>
            <a:endParaRPr lang="en-US" sz="6600" spc="200">
              <a:solidFill>
                <a:schemeClr val="bg1"/>
              </a:solidFill>
              <a:latin typeface="Times New Roman"/>
              <a:cs typeface="Times New Roman"/>
            </a:endParaRPr>
          </a:p>
        </p:txBody>
      </p:sp>
      <p:sp>
        <p:nvSpPr>
          <p:cNvPr id="31" name="TextBox 30"/>
          <p:cNvSpPr txBox="1">
            <a:spLocks/>
          </p:cNvSpPr>
          <p:nvPr/>
        </p:nvSpPr>
        <p:spPr>
          <a:xfrm>
            <a:off x="14734489" y="3522036"/>
            <a:ext cx="6400800" cy="15081051"/>
          </a:xfrm>
          <a:prstGeom prst="rect">
            <a:avLst/>
          </a:prstGeom>
          <a:noFill/>
          <a:ln>
            <a:solidFill>
              <a:srgbClr val="FFFFFF"/>
            </a:solidFill>
          </a:ln>
        </p:spPr>
        <p:txBody>
          <a:bodyPr wrap="square" lIns="0" rtlCol="0">
            <a:spAutoFit/>
          </a:bodyPr>
          <a:lstStyle/>
          <a:p>
            <a:pPr algn="just">
              <a:spcAft>
                <a:spcPts val="1200"/>
              </a:spcAft>
            </a:pPr>
            <a:r>
              <a:rPr lang="en-US" sz="2800" b="1" dirty="0" smtClean="0">
                <a:latin typeface="Times New Roman"/>
                <a:cs typeface="Times New Roman"/>
              </a:rPr>
              <a:t>CONCLUSION</a:t>
            </a:r>
          </a:p>
          <a:p>
            <a:r>
              <a:rPr lang="en-US" sz="2400" dirty="0" smtClean="0">
                <a:latin typeface="Times New Roman"/>
                <a:cs typeface="Times New Roman"/>
              </a:rPr>
              <a:t>  Table </a:t>
            </a:r>
            <a:r>
              <a:rPr lang="en-US" sz="2400" dirty="0">
                <a:latin typeface="Times New Roman"/>
                <a:cs typeface="Times New Roman"/>
              </a:rPr>
              <a:t>I displays the percentage of Pell Grant recipients for the four HBCU’s researched over a four-year period. ECSU has a 72% average for Pell Grant recipients; BSU’s Pell Grant recipient average was 50%. While DSU’s Pell Grant recipient’s average is 52%, NSU’s average is 64%. It was observed that ECSU’s percentage was the highest of the four HBCU’s and BSU’s percentage was the lowest.</a:t>
            </a:r>
          </a:p>
          <a:p>
            <a:r>
              <a:rPr lang="en-US" sz="2400" dirty="0">
                <a:latin typeface="Times New Roman"/>
                <a:cs typeface="Times New Roman"/>
              </a:rPr>
              <a:t>   Table II shows the results of SAT scores for the researched HBCU’s over a four-year period. ECSU’s average SAT score was 852 out of 2400 while BSU’s average was 862. DSU’s average was 955 and NSU’s average was 886.</a:t>
            </a:r>
          </a:p>
          <a:p>
            <a:r>
              <a:rPr lang="en-US" sz="2400" dirty="0">
                <a:latin typeface="Times New Roman"/>
                <a:cs typeface="Times New Roman"/>
              </a:rPr>
              <a:t>   Table III displays the results of first year retention rates from the four HBCU’s researched. ECSU has the highest retention rate, which was 76%. BSU and NSU have a common average of 71% and DSU has the lowest average of 65%.</a:t>
            </a:r>
          </a:p>
          <a:p>
            <a:r>
              <a:rPr lang="en-US" sz="2400" dirty="0">
                <a:latin typeface="Times New Roman"/>
                <a:cs typeface="Times New Roman"/>
              </a:rPr>
              <a:t>  As a result, researchers have concluded that Education Testing Services’ (ETS’s) notion that students from families with lower incomes have a tendency to score lower on standardized tests. ETS also accepts as true that there are lower retentions rates amongst students who come from low income backgrounds have lower SAT scores and are expected to have lower retention rates.  This team of researchers believes that one’s economic background or standardized test scores has no impact upon retention rates. They credited the University’s “high” retention rates (higher than 56% for a Southern Regional College) to the various institutional practices/</a:t>
            </a:r>
          </a:p>
          <a:p>
            <a:r>
              <a:rPr lang="en-US" sz="2400" dirty="0">
                <a:latin typeface="Times New Roman"/>
                <a:cs typeface="Times New Roman"/>
              </a:rPr>
              <a:t>intervention at the institution. </a:t>
            </a:r>
          </a:p>
          <a:p>
            <a:r>
              <a:rPr lang="en-US" sz="2400" dirty="0">
                <a:latin typeface="Times New Roman"/>
                <a:cs typeface="Times New Roman"/>
              </a:rPr>
              <a:t>   A Chi square was performed to see if SAT test scores have any impact on retention rates, because ETS finds that to be true. That statement is a myth because students with low SAT scores still have the potential to be successful.</a:t>
            </a:r>
          </a:p>
        </p:txBody>
      </p:sp>
      <p:sp>
        <p:nvSpPr>
          <p:cNvPr id="54" name="TextBox 53"/>
          <p:cNvSpPr txBox="1"/>
          <p:nvPr/>
        </p:nvSpPr>
        <p:spPr>
          <a:xfrm>
            <a:off x="7718604" y="3522036"/>
            <a:ext cx="6400800" cy="10279734"/>
          </a:xfrm>
          <a:prstGeom prst="rect">
            <a:avLst/>
          </a:prstGeom>
          <a:noFill/>
          <a:ln>
            <a:solidFill>
              <a:srgbClr val="FFFFFF"/>
            </a:solidFill>
          </a:ln>
        </p:spPr>
        <p:txBody>
          <a:bodyPr wrap="square" lIns="0" rtlCol="0">
            <a:spAutoFit/>
          </a:bodyPr>
          <a:lstStyle/>
          <a:p>
            <a:pPr>
              <a:spcAft>
                <a:spcPts val="1200"/>
              </a:spcAft>
            </a:pPr>
            <a:r>
              <a:rPr lang="en-US" sz="2800" b="1" dirty="0" smtClean="0">
                <a:latin typeface="Times New Roman"/>
                <a:cs typeface="Times New Roman"/>
              </a:rPr>
              <a:t>METHODOLOGY</a:t>
            </a:r>
          </a:p>
          <a:p>
            <a:r>
              <a:rPr lang="en-US" sz="2400" dirty="0" smtClean="0">
                <a:latin typeface="Times New Roman"/>
                <a:cs typeface="Times New Roman"/>
              </a:rPr>
              <a:t>   In </a:t>
            </a:r>
            <a:r>
              <a:rPr lang="en-US" sz="2400" dirty="0">
                <a:latin typeface="Times New Roman"/>
                <a:cs typeface="Times New Roman"/>
              </a:rPr>
              <a:t>addition to conducting a fairly extensive literature review, this research team analyzed four HBCU Peer Institutions to see if these (Standardized Testing) facts and fictions were applicable to the aforementioned HBCUs student population. This data consists of the following variables:  (1) Total Student Enrollment, (2) the Number and/or Percentage of  Pell Recipients, (3) the Average Combined SAT Scores for Incoming Freshmen, (4) the Average GPA of Incoming Freshmen, (5) the Total # of Incoming First Time, Full-time Freshmen, and (6) 1st Year Retention Rates- First Time.</a:t>
            </a:r>
          </a:p>
          <a:p>
            <a:r>
              <a:rPr lang="en-US" sz="2400" dirty="0">
                <a:latin typeface="Times New Roman"/>
                <a:cs typeface="Times New Roman"/>
              </a:rPr>
              <a:t>  Data on each of the four HBCU institutions from 2010 -2014 was secured from the National Center for Education Statistics’ Integrated Postsecondary Education Data System (IPED.  It was recorded in an EXCEL spreadsheet. From this spreadsheet, three tables was created depicting the percentages of Pell grant recipients, average SAT scores, and 1st year retention rates. </a:t>
            </a:r>
            <a:r>
              <a:rPr lang="en-US" sz="2400" dirty="0" smtClean="0">
                <a:latin typeface="Times New Roman"/>
                <a:cs typeface="Times New Roman"/>
              </a:rPr>
              <a:t>Table </a:t>
            </a:r>
            <a:r>
              <a:rPr lang="en-US" sz="2400" dirty="0">
                <a:latin typeface="Times New Roman"/>
                <a:cs typeface="Times New Roman"/>
              </a:rPr>
              <a:t>I was created to illustrate the percentage of students who received PELL grants from 2010-2013.  Table II demonstrated their average combined SAT scores and Table III revealed the 1</a:t>
            </a:r>
            <a:r>
              <a:rPr lang="en-US" sz="2400" baseline="30000" dirty="0">
                <a:latin typeface="Times New Roman"/>
                <a:cs typeface="Times New Roman"/>
              </a:rPr>
              <a:t>st</a:t>
            </a:r>
            <a:r>
              <a:rPr lang="en-US" sz="2400" dirty="0">
                <a:latin typeface="Times New Roman"/>
                <a:cs typeface="Times New Roman"/>
              </a:rPr>
              <a:t> year retention rates of these institutions.</a:t>
            </a:r>
          </a:p>
        </p:txBody>
      </p:sp>
      <p:sp>
        <p:nvSpPr>
          <p:cNvPr id="24" name="Rectangle 23"/>
          <p:cNvSpPr/>
          <p:nvPr/>
        </p:nvSpPr>
        <p:spPr>
          <a:xfrm>
            <a:off x="9320487" y="0"/>
            <a:ext cx="27115579" cy="217654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600" spc="200" dirty="0" smtClean="0">
                <a:solidFill>
                  <a:srgbClr val="000000"/>
                </a:solidFill>
                <a:latin typeface="Times New Roman"/>
                <a:cs typeface="Times New Roman"/>
              </a:rPr>
              <a:t>Facts and Fictions about Standardized Testing</a:t>
            </a:r>
            <a:endParaRPr lang="en-US" sz="7600" spc="200" dirty="0">
              <a:solidFill>
                <a:srgbClr val="000000"/>
              </a:solidFill>
              <a:latin typeface="Times New Roman"/>
              <a:cs typeface="Times New Roman"/>
            </a:endParaRPr>
          </a:p>
        </p:txBody>
      </p:sp>
      <p:sp>
        <p:nvSpPr>
          <p:cNvPr id="53" name="TextBox 52"/>
          <p:cNvSpPr txBox="1"/>
          <p:nvPr/>
        </p:nvSpPr>
        <p:spPr>
          <a:xfrm>
            <a:off x="28147351" y="14896491"/>
            <a:ext cx="6400800" cy="4739759"/>
          </a:xfrm>
          <a:prstGeom prst="rect">
            <a:avLst/>
          </a:prstGeom>
          <a:noFill/>
          <a:ln>
            <a:solidFill>
              <a:srgbClr val="FFFFFF"/>
            </a:solidFill>
          </a:ln>
        </p:spPr>
        <p:txBody>
          <a:bodyPr wrap="square" rtlCol="0">
            <a:spAutoFit/>
          </a:bodyPr>
          <a:lstStyle/>
          <a:p>
            <a:pPr>
              <a:spcAft>
                <a:spcPts val="1200"/>
              </a:spcAft>
            </a:pPr>
            <a:r>
              <a:rPr lang="en-US" sz="2800" b="1" dirty="0" smtClean="0">
                <a:latin typeface="Times New Roman"/>
                <a:cs typeface="Times New Roman"/>
              </a:rPr>
              <a:t>FUTURE WORK</a:t>
            </a:r>
          </a:p>
          <a:p>
            <a:r>
              <a:rPr lang="en-US" sz="2400" dirty="0" smtClean="0">
                <a:latin typeface="Times New Roman"/>
                <a:cs typeface="Times New Roman"/>
              </a:rPr>
              <a:t>   To </a:t>
            </a:r>
            <a:r>
              <a:rPr lang="en-US" sz="2400" dirty="0">
                <a:latin typeface="Times New Roman"/>
                <a:cs typeface="Times New Roman"/>
              </a:rPr>
              <a:t>examine exemplary programs that have been proven to enhance standardized testing scores beginning with K-12 through graduate and professional school.</a:t>
            </a:r>
          </a:p>
          <a:p>
            <a:r>
              <a:rPr lang="en-US" sz="2400" dirty="0">
                <a:latin typeface="Times New Roman"/>
                <a:cs typeface="Times New Roman"/>
              </a:rPr>
              <a:t>   To investigate the success rates (test scores, promotion rates, retention rates, graduation rates) of students enrolled in these exemplary programs.</a:t>
            </a:r>
          </a:p>
          <a:p>
            <a:r>
              <a:rPr lang="en-US" sz="2400" dirty="0">
                <a:latin typeface="Times New Roman"/>
                <a:cs typeface="Times New Roman"/>
              </a:rPr>
              <a:t>   To determine whether there is any significant difference in the success rates of participants based on their gender, race, and socio-economic status.  </a:t>
            </a:r>
          </a:p>
        </p:txBody>
      </p:sp>
      <p:sp>
        <p:nvSpPr>
          <p:cNvPr id="55" name="TextBox 54"/>
          <p:cNvSpPr txBox="1"/>
          <p:nvPr/>
        </p:nvSpPr>
        <p:spPr>
          <a:xfrm>
            <a:off x="36789302" y="3613498"/>
            <a:ext cx="6400800" cy="6586417"/>
          </a:xfrm>
          <a:prstGeom prst="rect">
            <a:avLst/>
          </a:prstGeom>
          <a:noFill/>
          <a:ln>
            <a:solidFill>
              <a:srgbClr val="FFFFFF"/>
            </a:solidFill>
          </a:ln>
        </p:spPr>
        <p:txBody>
          <a:bodyPr wrap="square" rtlCol="0">
            <a:spAutoFit/>
          </a:bodyPr>
          <a:lstStyle/>
          <a:p>
            <a:pPr>
              <a:spcAft>
                <a:spcPts val="1200"/>
              </a:spcAft>
            </a:pPr>
            <a:r>
              <a:rPr lang="en-US" sz="2800" b="1" dirty="0" smtClean="0">
                <a:latin typeface="Times New Roman"/>
                <a:cs typeface="Times New Roman"/>
              </a:rPr>
              <a:t>ACKNOWLEDGEMENTS</a:t>
            </a:r>
          </a:p>
          <a:p>
            <a:r>
              <a:rPr lang="en-US" sz="2400" dirty="0" smtClean="0"/>
              <a:t>  We </a:t>
            </a:r>
            <a:r>
              <a:rPr lang="en-US" sz="2400" dirty="0"/>
              <a:t>certainly would like to acknowledge Dr. Linda B. Hayden who has provided the funding for this research project. In addition, the team wishes to recognize Dr. Cheryl J. Lewis for her guidance, input, and support throughout the duration of this project. Still further, Mr. Brian Jordan, Program Specialist, Office of Institutional Effectiveness, Research, and Assessment for his assistance in our statistical data analysis. Also, Dr. Ronald F. Patterson, a mathematics professor at Winston-Salem State University, for technical assistance.  Dr. Sheila H. Williams, Director of Teacher Education &amp; School Partnership for her candidness regarding the pros &amp; pitfalls of Test-takers of the PRAXIS exam at Elizabeth City State University and other HBCUs.</a:t>
            </a:r>
          </a:p>
        </p:txBody>
      </p:sp>
      <p:sp>
        <p:nvSpPr>
          <p:cNvPr id="62" name="TextBox 61"/>
          <p:cNvSpPr txBox="1"/>
          <p:nvPr/>
        </p:nvSpPr>
        <p:spPr>
          <a:xfrm>
            <a:off x="36789302" y="10307408"/>
            <a:ext cx="6400800" cy="10926070"/>
          </a:xfrm>
          <a:prstGeom prst="rect">
            <a:avLst/>
          </a:prstGeom>
          <a:noFill/>
          <a:ln>
            <a:solidFill>
              <a:srgbClr val="FFFFFF"/>
            </a:solidFill>
          </a:ln>
        </p:spPr>
        <p:txBody>
          <a:bodyPr wrap="square" rtlCol="0">
            <a:spAutoFit/>
          </a:bodyPr>
          <a:lstStyle/>
          <a:p>
            <a:pPr>
              <a:spcAft>
                <a:spcPts val="1200"/>
              </a:spcAft>
            </a:pPr>
            <a:r>
              <a:rPr lang="en-US" sz="2800" b="1" dirty="0" smtClean="0">
                <a:latin typeface="Times New Roman"/>
                <a:cs typeface="Times New Roman"/>
              </a:rPr>
              <a:t>REFERENCES</a:t>
            </a:r>
            <a:endParaRPr lang="en-US" sz="2800" b="1" dirty="0">
              <a:latin typeface="Times New Roman"/>
              <a:cs typeface="Times New Roman"/>
            </a:endParaRPr>
          </a:p>
          <a:p>
            <a:r>
              <a:rPr lang="en-US" sz="2200" dirty="0"/>
              <a:t>[1] B. Hoffmann, The Tyranny </a:t>
            </a:r>
            <a:r>
              <a:rPr lang="en-US" sz="2200" dirty="0" smtClean="0"/>
              <a:t>of Testing</a:t>
            </a:r>
            <a:r>
              <a:rPr lang="en-US" sz="2200" dirty="0"/>
              <a:t>. Mineola, N.Y.: </a:t>
            </a:r>
            <a:r>
              <a:rPr lang="en-US" sz="2200" dirty="0" smtClean="0"/>
              <a:t>Dover Publications</a:t>
            </a:r>
            <a:r>
              <a:rPr lang="en-US" sz="2200" dirty="0"/>
              <a:t>, 2003.</a:t>
            </a:r>
          </a:p>
          <a:p>
            <a:r>
              <a:rPr lang="en-US" sz="2200" dirty="0"/>
              <a:t>[2] Standardized Test </a:t>
            </a:r>
            <a:r>
              <a:rPr lang="en-US" sz="2200" dirty="0" smtClean="0"/>
              <a:t>Education Law </a:t>
            </a:r>
            <a:r>
              <a:rPr lang="en-US" sz="2200" dirty="0"/>
              <a:t>&amp; Legal Definition, 		</a:t>
            </a:r>
          </a:p>
          <a:p>
            <a:r>
              <a:rPr lang="en-US" sz="2200" dirty="0" err="1"/>
              <a:t>definitions.uslegal.com</a:t>
            </a:r>
            <a:r>
              <a:rPr lang="en-US" sz="2200" dirty="0"/>
              <a:t>/s</a:t>
            </a:r>
            <a:r>
              <a:rPr lang="en-US" sz="2200" dirty="0" smtClean="0"/>
              <a:t>/standardized</a:t>
            </a:r>
            <a:r>
              <a:rPr lang="en-US" sz="2200" dirty="0"/>
              <a:t>-test-education/</a:t>
            </a:r>
            <a:r>
              <a:rPr lang="en-US" sz="2200" dirty="0" smtClean="0"/>
              <a:t>,March </a:t>
            </a:r>
            <a:r>
              <a:rPr lang="en-US" sz="2200" dirty="0"/>
              <a:t>15, 2016.</a:t>
            </a:r>
          </a:p>
          <a:p>
            <a:r>
              <a:rPr lang="en-US" sz="2200" dirty="0"/>
              <a:t>[3] C. Carter, Case </a:t>
            </a:r>
            <a:r>
              <a:rPr lang="en-US" sz="2200" dirty="0" smtClean="0"/>
              <a:t>Against Standardized </a:t>
            </a:r>
            <a:r>
              <a:rPr lang="en-US" sz="2200" dirty="0"/>
              <a:t>Tests (1999)</a:t>
            </a:r>
            <a:r>
              <a:rPr lang="en-US" sz="2200" dirty="0" smtClean="0"/>
              <a:t>, </a:t>
            </a:r>
            <a:r>
              <a:rPr lang="en-US" sz="2200" dirty="0" err="1"/>
              <a:t>Testshttp</a:t>
            </a:r>
            <a:r>
              <a:rPr lang="en-US" sz="2200" dirty="0"/>
              <a:t>:</a:t>
            </a:r>
            <a:r>
              <a:rPr lang="en-US" sz="2200" dirty="0" smtClean="0"/>
              <a:t>//</a:t>
            </a:r>
            <a:r>
              <a:rPr lang="en-US" sz="2200" dirty="0" err="1" smtClean="0"/>
              <a:t>testcritic.homestead.com.standardizedtesting</a:t>
            </a:r>
            <a:r>
              <a:rPr lang="en-US" sz="2200" dirty="0"/>
              <a:t>/</a:t>
            </a:r>
            <a:r>
              <a:rPr lang="en-US" sz="2200" dirty="0" smtClean="0"/>
              <a:t>.Accessed</a:t>
            </a:r>
            <a:r>
              <a:rPr lang="en-US" sz="2200" dirty="0"/>
              <a:t>: March 1, 2016. </a:t>
            </a:r>
            <a:r>
              <a:rPr lang="en-US" sz="2200" dirty="0" smtClean="0"/>
              <a:t> </a:t>
            </a:r>
          </a:p>
          <a:p>
            <a:r>
              <a:rPr lang="en-US" sz="2200" dirty="0" smtClean="0"/>
              <a:t>[4 -6] L. </a:t>
            </a:r>
            <a:r>
              <a:rPr lang="en-US" sz="2200" dirty="0" err="1" smtClean="0"/>
              <a:t>Sheu</a:t>
            </a:r>
            <a:r>
              <a:rPr lang="en-US" sz="2200" dirty="0" smtClean="0"/>
              <a:t>, S. Dada, Impact of 	</a:t>
            </a:r>
          </a:p>
          <a:p>
            <a:r>
              <a:rPr lang="en-US" sz="2200" dirty="0" smtClean="0"/>
              <a:t>Household </a:t>
            </a:r>
            <a:r>
              <a:rPr lang="en-US" sz="2200" dirty="0"/>
              <a:t>Income on  </a:t>
            </a:r>
            <a:r>
              <a:rPr lang="en-US" sz="2200" dirty="0" smtClean="0"/>
              <a:t>Standardized </a:t>
            </a:r>
            <a:r>
              <a:rPr lang="en-US" sz="2200" dirty="0"/>
              <a:t>Test </a:t>
            </a:r>
            <a:r>
              <a:rPr lang="en-US" sz="2200" dirty="0" err="1"/>
              <a:t>Scores</a:t>
            </a:r>
            <a:r>
              <a:rPr lang="en-US" sz="2200" dirty="0" err="1" smtClean="0"/>
              <a:t>,Georgia</a:t>
            </a:r>
            <a:r>
              <a:rPr lang="en-US" sz="2200" dirty="0" smtClean="0"/>
              <a:t> </a:t>
            </a:r>
            <a:r>
              <a:rPr lang="en-US" sz="2200" dirty="0"/>
              <a:t>Institute of Technology, </a:t>
            </a:r>
          </a:p>
          <a:p>
            <a:r>
              <a:rPr lang="en-US" sz="2200" dirty="0" err="1" smtClean="0"/>
              <a:t>smartech.gatech.edu</a:t>
            </a:r>
            <a:r>
              <a:rPr lang="en-US" sz="2200" dirty="0"/>
              <a:t>, http://</a:t>
            </a:r>
            <a:r>
              <a:rPr lang="en-US" sz="2200" dirty="0" err="1"/>
              <a:t>hdt</a:t>
            </a:r>
            <a:r>
              <a:rPr lang="en-US" sz="2200" dirty="0"/>
              <a:t>.    </a:t>
            </a:r>
          </a:p>
          <a:p>
            <a:r>
              <a:rPr lang="en-US" sz="2200" dirty="0" err="1" smtClean="0"/>
              <a:t>handle.net</a:t>
            </a:r>
            <a:r>
              <a:rPr lang="en-US" sz="2200" dirty="0"/>
              <a:t>/1853/54227, p. 1-19, </a:t>
            </a:r>
          </a:p>
          <a:p>
            <a:r>
              <a:rPr lang="en-US" sz="2200" dirty="0" smtClean="0"/>
              <a:t>November </a:t>
            </a:r>
            <a:r>
              <a:rPr lang="en-US" sz="2200" dirty="0"/>
              <a:t>2015. [</a:t>
            </a:r>
            <a:r>
              <a:rPr lang="en-US" sz="2200" dirty="0" smtClean="0"/>
              <a:t>Accessed February 23, 2016].</a:t>
            </a:r>
          </a:p>
          <a:p>
            <a:r>
              <a:rPr lang="en-US" sz="2200" dirty="0" smtClean="0"/>
              <a:t> [</a:t>
            </a:r>
            <a:r>
              <a:rPr lang="en-US" sz="2200" dirty="0"/>
              <a:t>7] "8 Tips to Help You Pass a  </a:t>
            </a:r>
          </a:p>
          <a:p>
            <a:r>
              <a:rPr lang="en-US" sz="2200" dirty="0" smtClean="0"/>
              <a:t>Standardized Test”,</a:t>
            </a:r>
            <a:r>
              <a:rPr lang="en-US" sz="2200" dirty="0" err="1" smtClean="0"/>
              <a:t>GetCollegeCredit</a:t>
            </a:r>
            <a:r>
              <a:rPr lang="en-US" sz="2200" dirty="0"/>
              <a:t>, 2014.</a:t>
            </a:r>
          </a:p>
          <a:p>
            <a:r>
              <a:rPr lang="en-US" sz="2200" dirty="0" smtClean="0"/>
              <a:t>[</a:t>
            </a:r>
            <a:r>
              <a:rPr lang="en-US" sz="2200" dirty="0"/>
              <a:t>8] B. </a:t>
            </a:r>
            <a:r>
              <a:rPr lang="en-US" sz="2200" dirty="0" err="1"/>
              <a:t>Lewolt</a:t>
            </a:r>
            <a:r>
              <a:rPr lang="en-US" sz="2200" dirty="0"/>
              <a:t>, "Brain Research on </a:t>
            </a:r>
            <a:r>
              <a:rPr lang="en-US" sz="2200" dirty="0" smtClean="0"/>
              <a:t>Test </a:t>
            </a:r>
            <a:r>
              <a:rPr lang="en-US" sz="2200" dirty="0"/>
              <a:t>Taking Strategies: There is no </a:t>
            </a:r>
            <a:r>
              <a:rPr lang="en-US" sz="2200" dirty="0" smtClean="0"/>
              <a:t>such </a:t>
            </a:r>
            <a:r>
              <a:rPr lang="en-US" sz="2200" dirty="0"/>
              <a:t>thing as a naturally bad </a:t>
            </a:r>
            <a:r>
              <a:rPr lang="en-US" sz="2200" dirty="0" smtClean="0"/>
              <a:t>test taker </a:t>
            </a:r>
            <a:r>
              <a:rPr lang="en-US" sz="2200" dirty="0"/>
              <a:t>– True!”</a:t>
            </a:r>
            <a:r>
              <a:rPr lang="en-US" sz="2200" dirty="0" smtClean="0"/>
              <a:t>, </a:t>
            </a:r>
            <a:r>
              <a:rPr lang="en-US" sz="2200" dirty="0" err="1" smtClean="0"/>
              <a:t>Brainx.com,http</a:t>
            </a:r>
            <a:r>
              <a:rPr lang="en-US" sz="2200" dirty="0"/>
              <a:t>://</a:t>
            </a:r>
            <a:r>
              <a:rPr lang="en-US" sz="2200" dirty="0" err="1"/>
              <a:t>www.brainx.com</a:t>
            </a:r>
            <a:r>
              <a:rPr lang="en-US" sz="2200" dirty="0"/>
              <a:t>/resources </a:t>
            </a:r>
            <a:r>
              <a:rPr lang="en-US" sz="2200" dirty="0" smtClean="0"/>
              <a:t>/</a:t>
            </a:r>
            <a:r>
              <a:rPr lang="en-US" sz="2200" dirty="0"/>
              <a:t>blog/bid/51477/Brain-Research-on- </a:t>
            </a:r>
            <a:r>
              <a:rPr lang="en-US" sz="2200" dirty="0" smtClean="0"/>
              <a:t>Test</a:t>
            </a:r>
            <a:r>
              <a:rPr lang="en-US" sz="2200" dirty="0"/>
              <a:t>-Taking-Strategies-There-is-</a:t>
            </a:r>
            <a:r>
              <a:rPr lang="en-US" sz="2200" dirty="0" smtClean="0"/>
              <a:t>no</a:t>
            </a:r>
            <a:r>
              <a:rPr lang="en-US" sz="2200" dirty="0"/>
              <a:t>-</a:t>
            </a:r>
            <a:r>
              <a:rPr lang="en-US" sz="2200" dirty="0" smtClean="0"/>
              <a:t>such</a:t>
            </a:r>
            <a:r>
              <a:rPr lang="en-US" sz="2200" dirty="0"/>
              <a:t>-thing-as-a-naturally-bad-</a:t>
            </a:r>
          </a:p>
          <a:p>
            <a:r>
              <a:rPr lang="en-US" sz="2200" dirty="0" smtClean="0"/>
              <a:t>test</a:t>
            </a:r>
            <a:r>
              <a:rPr lang="en-US" sz="2200" dirty="0"/>
              <a:t>-taker-True. [Accessed: 29- Mar</a:t>
            </a:r>
            <a:r>
              <a:rPr lang="en-US" sz="2200" dirty="0" smtClean="0"/>
              <a:t>-2016</a:t>
            </a:r>
            <a:r>
              <a:rPr lang="en-US" sz="2200" dirty="0"/>
              <a:t>].</a:t>
            </a:r>
          </a:p>
          <a:p>
            <a:r>
              <a:rPr lang="en-US" sz="2200" dirty="0" smtClean="0"/>
              <a:t>[</a:t>
            </a:r>
            <a:r>
              <a:rPr lang="en-US" sz="2200" dirty="0"/>
              <a:t>9] Kruger and D. </a:t>
            </a:r>
            <a:r>
              <a:rPr lang="en-US" sz="2200" dirty="0" err="1"/>
              <a:t>Wirtz</a:t>
            </a:r>
            <a:r>
              <a:rPr lang="en-US" sz="2200" dirty="0" smtClean="0"/>
              <a:t>,"</a:t>
            </a:r>
            <a:r>
              <a:rPr lang="en-US" sz="2200" dirty="0"/>
              <a:t>Counterfactual Thinking and the </a:t>
            </a:r>
            <a:r>
              <a:rPr lang="en-US" sz="2200" dirty="0" smtClean="0"/>
              <a:t>First </a:t>
            </a:r>
            <a:r>
              <a:rPr lang="en-US" sz="2200" dirty="0"/>
              <a:t>Instinct Fallacy", Journal of </a:t>
            </a:r>
            <a:r>
              <a:rPr lang="en-US" sz="2200" dirty="0" smtClean="0"/>
              <a:t>Personality </a:t>
            </a:r>
            <a:r>
              <a:rPr lang="en-US" sz="2200" dirty="0"/>
              <a:t>and Social Psychology, </a:t>
            </a:r>
            <a:r>
              <a:rPr lang="en-US" sz="2200" dirty="0" smtClean="0"/>
              <a:t>pp. 1-40, 2016. </a:t>
            </a:r>
          </a:p>
          <a:p>
            <a:pPr>
              <a:spcAft>
                <a:spcPts val="1200"/>
              </a:spcAft>
            </a:pPr>
            <a:endParaRPr lang="en-US" sz="2800" b="1" dirty="0" smtClean="0">
              <a:latin typeface="Times New Roman"/>
              <a:cs typeface="Times New Roman"/>
            </a:endParaRPr>
          </a:p>
        </p:txBody>
      </p:sp>
      <p:sp>
        <p:nvSpPr>
          <p:cNvPr id="32" name="TextBox 31"/>
          <p:cNvSpPr txBox="1"/>
          <p:nvPr/>
        </p:nvSpPr>
        <p:spPr>
          <a:xfrm>
            <a:off x="28147351" y="3613498"/>
            <a:ext cx="6400800" cy="2523768"/>
          </a:xfrm>
          <a:prstGeom prst="rect">
            <a:avLst/>
          </a:prstGeom>
          <a:noFill/>
          <a:ln>
            <a:solidFill>
              <a:srgbClr val="FFFFFF"/>
            </a:solidFill>
          </a:ln>
        </p:spPr>
        <p:txBody>
          <a:bodyPr wrap="square" rtlCol="0">
            <a:spAutoFit/>
          </a:bodyPr>
          <a:lstStyle/>
          <a:p>
            <a:pPr>
              <a:spcAft>
                <a:spcPts val="1200"/>
              </a:spcAft>
            </a:pPr>
            <a:r>
              <a:rPr lang="en-US" sz="2800" b="1" dirty="0" smtClean="0">
                <a:latin typeface="Times New Roman"/>
                <a:cs typeface="Times New Roman"/>
              </a:rPr>
              <a:t>CHI-SQUARE TEST</a:t>
            </a:r>
          </a:p>
          <a:p>
            <a:r>
              <a:rPr lang="en-US" sz="2400" dirty="0" smtClean="0">
                <a:latin typeface="Times New Roman"/>
                <a:cs typeface="Times New Roman"/>
              </a:rPr>
              <a:t>  A </a:t>
            </a:r>
            <a:r>
              <a:rPr lang="en-US" sz="2400" dirty="0">
                <a:latin typeface="Times New Roman"/>
                <a:cs typeface="Times New Roman"/>
              </a:rPr>
              <a:t>Chi square was performed to see if SAT test scores have any impact on retention rates, because ETS finds that to be true. That statement is a myth because students with low SAT scores still have the potential to be successful.</a:t>
            </a:r>
          </a:p>
        </p:txBody>
      </p:sp>
      <p:pic>
        <p:nvPicPr>
          <p:cNvPr id="14" name="Picture 13" descr="2009-ecsu-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918" y="0"/>
            <a:ext cx="5503488" cy="2201395"/>
          </a:xfrm>
          <a:prstGeom prst="rect">
            <a:avLst/>
          </a:prstGeom>
        </p:spPr>
      </p:pic>
      <p:pic>
        <p:nvPicPr>
          <p:cNvPr id="6" name="Picture 5" descr="cerser-150x15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2964" y="271548"/>
            <a:ext cx="1905000" cy="1905000"/>
          </a:xfrm>
          <a:prstGeom prst="rect">
            <a:avLst/>
          </a:prstGeom>
        </p:spPr>
      </p:pic>
      <p:graphicFrame>
        <p:nvGraphicFramePr>
          <p:cNvPr id="30" name="Table 29"/>
          <p:cNvGraphicFramePr>
            <a:graphicFrameLocks noGrp="1"/>
          </p:cNvGraphicFramePr>
          <p:nvPr>
            <p:extLst>
              <p:ext uri="{D42A27DB-BD31-4B8C-83A1-F6EECF244321}">
                <p14:modId xmlns:p14="http://schemas.microsoft.com/office/powerpoint/2010/main" val="3048409052"/>
              </p:ext>
            </p:extLst>
          </p:nvPr>
        </p:nvGraphicFramePr>
        <p:xfrm>
          <a:off x="28147351" y="7593360"/>
          <a:ext cx="7571319" cy="2468880"/>
        </p:xfrm>
        <a:graphic>
          <a:graphicData uri="http://schemas.openxmlformats.org/drawingml/2006/table">
            <a:tbl>
              <a:tblPr firstRow="1" bandRow="1">
                <a:tableStyleId>{5C22544A-7EE6-4342-B048-85BDC9FD1C3A}</a:tableStyleId>
              </a:tblPr>
              <a:tblGrid>
                <a:gridCol w="1728767"/>
                <a:gridCol w="1679053"/>
                <a:gridCol w="1891148"/>
                <a:gridCol w="2272351"/>
              </a:tblGrid>
              <a:tr h="595736">
                <a:tc gridSpan="4">
                  <a:txBody>
                    <a:bodyPr/>
                    <a:lstStyle/>
                    <a:p>
                      <a:pPr algn="ctr"/>
                      <a:r>
                        <a:rPr lang="en-US" sz="3600" dirty="0" smtClean="0"/>
                        <a:t>Retention Rate Statistics</a:t>
                      </a:r>
                      <a:endParaRPr lang="en-US" sz="3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05931">
                <a:tc>
                  <a:txBody>
                    <a:bodyPr/>
                    <a:lstStyle/>
                    <a:p>
                      <a:r>
                        <a:rPr lang="en-US" sz="3600" dirty="0" smtClean="0"/>
                        <a:t>Statistic</a:t>
                      </a:r>
                      <a:endParaRPr lang="en-US" sz="3600" dirty="0"/>
                    </a:p>
                  </a:txBody>
                  <a:tcPr/>
                </a:tc>
                <a:tc>
                  <a:txBody>
                    <a:bodyPr/>
                    <a:lstStyle/>
                    <a:p>
                      <a:r>
                        <a:rPr lang="en-US" sz="3600" dirty="0" smtClean="0"/>
                        <a:t>DF</a:t>
                      </a:r>
                      <a:endParaRPr lang="en-US" sz="3600" dirty="0"/>
                    </a:p>
                  </a:txBody>
                  <a:tcPr/>
                </a:tc>
                <a:tc>
                  <a:txBody>
                    <a:bodyPr/>
                    <a:lstStyle/>
                    <a:p>
                      <a:r>
                        <a:rPr lang="en-US" sz="3600" dirty="0" smtClean="0"/>
                        <a:t>Value</a:t>
                      </a:r>
                      <a:endParaRPr lang="en-US" sz="3600" dirty="0"/>
                    </a:p>
                  </a:txBody>
                  <a:tcPr/>
                </a:tc>
                <a:tc>
                  <a:txBody>
                    <a:bodyPr/>
                    <a:lstStyle/>
                    <a:p>
                      <a:r>
                        <a:rPr lang="en-US" sz="3600" dirty="0" smtClean="0"/>
                        <a:t>Probability</a:t>
                      </a:r>
                      <a:endParaRPr lang="en-US" sz="3600" dirty="0"/>
                    </a:p>
                  </a:txBody>
                  <a:tcPr/>
                </a:tc>
              </a:tr>
              <a:tr h="939587">
                <a:tc>
                  <a:txBody>
                    <a:bodyPr/>
                    <a:lstStyle/>
                    <a:p>
                      <a:r>
                        <a:rPr lang="en-US" sz="3600" dirty="0" smtClean="0"/>
                        <a:t>Chi-Square</a:t>
                      </a:r>
                      <a:endParaRPr lang="en-US" sz="3600" dirty="0"/>
                    </a:p>
                  </a:txBody>
                  <a:tcPr/>
                </a:tc>
                <a:tc>
                  <a:txBody>
                    <a:bodyPr/>
                    <a:lstStyle/>
                    <a:p>
                      <a:r>
                        <a:rPr lang="en-US" sz="3600" dirty="0" smtClean="0"/>
                        <a:t>12</a:t>
                      </a:r>
                      <a:endParaRPr lang="en-US" sz="3600" dirty="0"/>
                    </a:p>
                  </a:txBody>
                  <a:tcPr/>
                </a:tc>
                <a:tc>
                  <a:txBody>
                    <a:bodyPr/>
                    <a:lstStyle/>
                    <a:p>
                      <a:r>
                        <a:rPr lang="en-US" sz="3600" dirty="0" smtClean="0"/>
                        <a:t>2.2006</a:t>
                      </a:r>
                      <a:endParaRPr lang="en-US" sz="3600" dirty="0"/>
                    </a:p>
                  </a:txBody>
                  <a:tcPr/>
                </a:tc>
                <a:tc>
                  <a:txBody>
                    <a:bodyPr/>
                    <a:lstStyle/>
                    <a:p>
                      <a:r>
                        <a:rPr lang="en-US" sz="3600" dirty="0" smtClean="0"/>
                        <a:t>0.999</a:t>
                      </a:r>
                      <a:endParaRPr lang="en-US" sz="3600" dirty="0"/>
                    </a:p>
                  </a:txBody>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2455951325"/>
              </p:ext>
            </p:extLst>
          </p:nvPr>
        </p:nvGraphicFramePr>
        <p:xfrm>
          <a:off x="28147351" y="11366270"/>
          <a:ext cx="7571319" cy="2468880"/>
        </p:xfrm>
        <a:graphic>
          <a:graphicData uri="http://schemas.openxmlformats.org/drawingml/2006/table">
            <a:tbl>
              <a:tblPr firstRow="1" bandRow="1">
                <a:tableStyleId>{5C22544A-7EE6-4342-B048-85BDC9FD1C3A}</a:tableStyleId>
              </a:tblPr>
              <a:tblGrid>
                <a:gridCol w="1728767"/>
                <a:gridCol w="1679053"/>
                <a:gridCol w="1891148"/>
                <a:gridCol w="2272351"/>
              </a:tblGrid>
              <a:tr h="505931">
                <a:tc gridSpan="4">
                  <a:txBody>
                    <a:bodyPr/>
                    <a:lstStyle/>
                    <a:p>
                      <a:pPr algn="ctr"/>
                      <a:r>
                        <a:rPr lang="en-US" sz="3600" dirty="0" smtClean="0"/>
                        <a:t>SAT</a:t>
                      </a:r>
                      <a:r>
                        <a:rPr lang="en-US" sz="3600" baseline="0" dirty="0" smtClean="0"/>
                        <a:t> Scores</a:t>
                      </a:r>
                      <a:endParaRPr lang="en-US" sz="3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05931">
                <a:tc>
                  <a:txBody>
                    <a:bodyPr/>
                    <a:lstStyle/>
                    <a:p>
                      <a:r>
                        <a:rPr lang="en-US" sz="3600" dirty="0" smtClean="0"/>
                        <a:t>Statistic</a:t>
                      </a:r>
                      <a:endParaRPr lang="en-US" sz="3600" dirty="0"/>
                    </a:p>
                  </a:txBody>
                  <a:tcPr/>
                </a:tc>
                <a:tc>
                  <a:txBody>
                    <a:bodyPr/>
                    <a:lstStyle/>
                    <a:p>
                      <a:r>
                        <a:rPr lang="en-US" sz="3600" dirty="0" smtClean="0"/>
                        <a:t>DF</a:t>
                      </a:r>
                      <a:endParaRPr lang="en-US" sz="3600" dirty="0"/>
                    </a:p>
                  </a:txBody>
                  <a:tcPr/>
                </a:tc>
                <a:tc>
                  <a:txBody>
                    <a:bodyPr/>
                    <a:lstStyle/>
                    <a:p>
                      <a:r>
                        <a:rPr lang="en-US" sz="3600" dirty="0" smtClean="0"/>
                        <a:t>Value</a:t>
                      </a:r>
                      <a:endParaRPr lang="en-US" sz="3600" dirty="0"/>
                    </a:p>
                  </a:txBody>
                  <a:tcPr/>
                </a:tc>
                <a:tc>
                  <a:txBody>
                    <a:bodyPr/>
                    <a:lstStyle/>
                    <a:p>
                      <a:r>
                        <a:rPr lang="en-US" sz="3600" dirty="0" smtClean="0"/>
                        <a:t>Probability</a:t>
                      </a:r>
                      <a:endParaRPr lang="en-US" sz="3600" dirty="0"/>
                    </a:p>
                  </a:txBody>
                  <a:tcPr/>
                </a:tc>
              </a:tr>
              <a:tr h="939587">
                <a:tc>
                  <a:txBody>
                    <a:bodyPr/>
                    <a:lstStyle/>
                    <a:p>
                      <a:r>
                        <a:rPr lang="en-US" sz="3600" dirty="0" smtClean="0"/>
                        <a:t>Chi-Square</a:t>
                      </a:r>
                      <a:endParaRPr lang="en-US" sz="3600" dirty="0"/>
                    </a:p>
                  </a:txBody>
                  <a:tcPr/>
                </a:tc>
                <a:tc>
                  <a:txBody>
                    <a:bodyPr/>
                    <a:lstStyle/>
                    <a:p>
                      <a:r>
                        <a:rPr lang="en-US" sz="3600" dirty="0" smtClean="0"/>
                        <a:t>9</a:t>
                      </a:r>
                      <a:endParaRPr lang="en-US" sz="3600" dirty="0"/>
                    </a:p>
                  </a:txBody>
                  <a:tcPr/>
                </a:tc>
                <a:tc>
                  <a:txBody>
                    <a:bodyPr/>
                    <a:lstStyle/>
                    <a:p>
                      <a:r>
                        <a:rPr lang="en-US" sz="3600" dirty="0" smtClean="0"/>
                        <a:t>11.6252</a:t>
                      </a:r>
                      <a:endParaRPr lang="en-US" sz="3600" dirty="0"/>
                    </a:p>
                  </a:txBody>
                  <a:tcPr/>
                </a:tc>
                <a:tc>
                  <a:txBody>
                    <a:bodyPr/>
                    <a:lstStyle/>
                    <a:p>
                      <a:r>
                        <a:rPr lang="en-US" sz="3600" dirty="0" smtClean="0"/>
                        <a:t>0.2353</a:t>
                      </a:r>
                      <a:endParaRPr lang="en-US" sz="3600" dirty="0"/>
                    </a:p>
                  </a:txBody>
                  <a:tcPr/>
                </a:tc>
              </a:tr>
            </a:tbl>
          </a:graphicData>
        </a:graphic>
      </p:graphicFrame>
      <p:graphicFrame>
        <p:nvGraphicFramePr>
          <p:cNvPr id="34" name="Chart 33"/>
          <p:cNvGraphicFramePr/>
          <p:nvPr>
            <p:extLst>
              <p:ext uri="{D42A27DB-BD31-4B8C-83A1-F6EECF244321}">
                <p14:modId xmlns:p14="http://schemas.microsoft.com/office/powerpoint/2010/main" val="1724694670"/>
              </p:ext>
            </p:extLst>
          </p:nvPr>
        </p:nvGraphicFramePr>
        <p:xfrm>
          <a:off x="21499344" y="3613498"/>
          <a:ext cx="5614549" cy="52143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Chart 34"/>
          <p:cNvGraphicFramePr/>
          <p:nvPr>
            <p:extLst>
              <p:ext uri="{D42A27DB-BD31-4B8C-83A1-F6EECF244321}">
                <p14:modId xmlns:p14="http://schemas.microsoft.com/office/powerpoint/2010/main" val="3946714760"/>
              </p:ext>
            </p:extLst>
          </p:nvPr>
        </p:nvGraphicFramePr>
        <p:xfrm>
          <a:off x="21499344" y="9590314"/>
          <a:ext cx="5614549" cy="469963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6" name="Chart 35"/>
          <p:cNvGraphicFramePr/>
          <p:nvPr>
            <p:extLst>
              <p:ext uri="{D42A27DB-BD31-4B8C-83A1-F6EECF244321}">
                <p14:modId xmlns:p14="http://schemas.microsoft.com/office/powerpoint/2010/main" val="1662362647"/>
              </p:ext>
            </p:extLst>
          </p:nvPr>
        </p:nvGraphicFramePr>
        <p:xfrm>
          <a:off x="21499344" y="15629276"/>
          <a:ext cx="5612666" cy="469963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1153242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4654</TotalTime>
  <Words>1227</Words>
  <Application>Microsoft Macintosh PowerPoint</Application>
  <PresentationFormat>Custom</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Elizabeth City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ECSU CERSER</dc:creator>
  <cp:lastModifiedBy>Guest User</cp:lastModifiedBy>
  <cp:revision>286</cp:revision>
  <dcterms:created xsi:type="dcterms:W3CDTF">2011-08-19T13:39:50Z</dcterms:created>
  <dcterms:modified xsi:type="dcterms:W3CDTF">2016-04-05T20:10:35Z</dcterms:modified>
</cp:coreProperties>
</file>